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8" r:id="rId4"/>
    <p:sldId id="261" r:id="rId5"/>
    <p:sldId id="262" r:id="rId6"/>
    <p:sldId id="269" r:id="rId7"/>
    <p:sldId id="263" r:id="rId8"/>
    <p:sldId id="264" r:id="rId9"/>
    <p:sldId id="265" r:id="rId10"/>
    <p:sldId id="266" r:id="rId11"/>
    <p:sldId id="270" r:id="rId12"/>
    <p:sldId id="267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77614" autoAdjust="0"/>
  </p:normalViewPr>
  <p:slideViewPr>
    <p:cSldViewPr snapToGrid="0">
      <p:cViewPr varScale="1">
        <p:scale>
          <a:sx n="76" d="100"/>
          <a:sy n="76" d="100"/>
        </p:scale>
        <p:origin x="1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FC17B-049C-40FD-8103-D859C2F37D97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4B4D3-09FE-4EE0-B228-ABF9B4C7EE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41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Bonjour à</a:t>
            </a:r>
            <a:r>
              <a:rPr lang="fr-FR" baseline="0" dirty="0"/>
              <a:t> tous,</a:t>
            </a:r>
          </a:p>
          <a:p>
            <a:r>
              <a:rPr lang="fr-FR" baseline="0" dirty="0"/>
              <a:t>Je m’appelle Florie DAVERTON, je suis interne en pharmacie en 6</a:t>
            </a:r>
            <a:r>
              <a:rPr lang="fr-FR" baseline="30000" dirty="0"/>
              <a:t>ème</a:t>
            </a:r>
            <a:r>
              <a:rPr lang="fr-FR" baseline="0" dirty="0"/>
              <a:t> semestre dans le service d’hématologie soins intensifs au CHU de Montpellier.</a:t>
            </a:r>
          </a:p>
          <a:p>
            <a:r>
              <a:rPr lang="fr-FR" baseline="0" dirty="0"/>
              <a:t>Avant tout je voulais remercier le comité scientifique ADPHSO LAROPHA de me permettre de présenter ce travail en communication orale.</a:t>
            </a:r>
          </a:p>
          <a:p>
            <a:r>
              <a:rPr lang="fr-FR" baseline="0" dirty="0"/>
              <a:t>Nous allons donc aborder la place du pharmacien hospitalier dans le PSP des patients traités par CAR-T </a:t>
            </a:r>
            <a:r>
              <a:rPr lang="fr-FR" baseline="0" dirty="0" err="1"/>
              <a:t>cells</a:t>
            </a:r>
            <a:r>
              <a:rPr lang="fr-FR" baseline="0" dirty="0"/>
              <a:t> au CHU de Montpellier.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4B4D3-09FE-4EE0-B228-ABF9B4C7EE8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595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4B4D3-09FE-4EE0-B228-ABF9B4C7EE8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105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4B4D3-09FE-4EE0-B228-ABF9B4C7EE8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558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Tout d’abord le patient réalise une </a:t>
            </a:r>
            <a:r>
              <a:rPr lang="fr-FR" dirty="0" err="1"/>
              <a:t>leucaphérèse</a:t>
            </a:r>
            <a:r>
              <a:rPr lang="fr-FR" dirty="0"/>
              <a:t> où ses LT sont prélevés. Ces LT sont envoyés au laboratoire</a:t>
            </a:r>
            <a:r>
              <a:rPr lang="fr-FR" baseline="0" dirty="0"/>
              <a:t> pour fabrication. Le gène CAR est inséré dans le LT et ce CAR sera  exprimé à la surface des LT. Ces cellules vont ensuite être multiplié. A ce moment là, nous ne sommes plus dans le cas d’un PTC, il s’agit d’un MTI qui dit MTI dit </a:t>
            </a:r>
            <a:r>
              <a:rPr lang="fr-FR" dirty="0"/>
              <a:t>sous responsabilité pharmaceutique. Les</a:t>
            </a:r>
            <a:r>
              <a:rPr lang="fr-FR" baseline="0" dirty="0"/>
              <a:t> cellules sont ensuite réinjectés au patient et les cellules vont r</a:t>
            </a:r>
            <a:r>
              <a:rPr lang="fr-FR" dirty="0"/>
              <a:t>econnaitre et destruction les cellules malignes selon une cible déterminée anti-CD19 (lymphome folliculaire, DLBCL, médiastinal.. et LAL-B) et anti BCMA (myélome)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4B4D3-09FE-4EE0-B228-ABF9B4C7EE8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35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Ce</a:t>
            </a:r>
            <a:r>
              <a:rPr lang="fr-FR" sz="1200" baseline="0" dirty="0"/>
              <a:t> </a:t>
            </a:r>
            <a:r>
              <a:rPr lang="fr-FR" sz="1200" dirty="0"/>
              <a:t>PSP a été</a:t>
            </a:r>
            <a:r>
              <a:rPr lang="fr-FR" sz="1200" baseline="0" dirty="0"/>
              <a:t> élaborée dès le début de l’activité en </a:t>
            </a:r>
            <a:r>
              <a:rPr lang="fr-FR" sz="1200" baseline="0" dirty="0" err="1"/>
              <a:t>plurisdisciplinarité</a:t>
            </a:r>
            <a:r>
              <a:rPr lang="fr-FR" sz="1200" baseline="0" dirty="0"/>
              <a:t> par les équipes CAR-T </a:t>
            </a:r>
            <a:r>
              <a:rPr lang="fr-FR" sz="1200" baseline="0" dirty="0" err="1"/>
              <a:t>cells</a:t>
            </a:r>
            <a:r>
              <a:rPr lang="fr-FR" sz="1200" baseline="0" dirty="0"/>
              <a:t>. Ce</a:t>
            </a:r>
            <a:r>
              <a:rPr lang="fr-FR" sz="1200" dirty="0"/>
              <a:t> </a:t>
            </a:r>
            <a:r>
              <a:rPr lang="fr-FR" sz="1200" b="1" dirty="0"/>
              <a:t>PSP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débute par la vérification à l’éligibilité du CAR-T et la validation en réun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ions de concertation pluridisciplinaire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Les patients assistent ensuite à une consultation pré-CAR1 où il rencontre 1 médecin CAR-T, 1 médecin d’aphérèse et l’infirmier de coordination. Le patient réalise ensuite sa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leucaphérèse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le produit d’aphérèse sera apporté à l’UTC, seule unité ayant l’accréditation ANSM pour réaliser les contrôles qualités, céder et exporter les cellules au sein de notre CHU. Le laboratoire va lancer la fabrication du CAR-T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en parallèle, les patients assistent à une consultation pré-CAR2 et 3 ou interviennent  : 1 médecin CAR-T, 1 médecin greffeur, le neurologue, la réanimatrice, l’infirmière référente CAR-T, la psychologue et l’équipe pharmaceutique (EP). A la fin de ces consultations, le CAR-T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livrée sur site et étant sous responsabilité pharmaceutique, la prise en charge de la réception, du stockage, de la décongélation +/- mise en forme et de la délivrance est à la charge de l’EP. Cette décongélation et dispensation est réalisée le jour de l’injection du CAR-T. Le patient sera hospitalisé pendant 15J minimum puis sera suivi à sa sortie avec des consultations médicale de plus en plus espacés et ce pendant 15 ans.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Médecin greffeur donne le OK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chimiolymphodépletive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4B4D3-09FE-4EE0-B228-ABF9B4C7EE8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88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Comme</a:t>
            </a:r>
            <a:r>
              <a:rPr lang="fr-FR" baseline="0" dirty="0"/>
              <a:t> nous avons pu le voir, ce P</a:t>
            </a:r>
            <a:r>
              <a:rPr lang="fr-FR" dirty="0"/>
              <a:t>SP est complexe, pluridisciplinaire et spécifique. L’EP rencontrée</a:t>
            </a:r>
            <a:r>
              <a:rPr lang="fr-FR" baseline="0" dirty="0"/>
              <a:t> lors de la journée pré-CAR2 du PSP réalise un BM (</a:t>
            </a:r>
            <a:r>
              <a:rPr lang="fr-FR" dirty="0"/>
              <a:t>Synthèse des médicaments prescrits,</a:t>
            </a:r>
            <a:r>
              <a:rPr lang="fr-FR" baseline="0" dirty="0"/>
              <a:t> </a:t>
            </a:r>
            <a:r>
              <a:rPr lang="fr-FR" dirty="0"/>
              <a:t>Recherche de l’automédication,</a:t>
            </a:r>
            <a:r>
              <a:rPr lang="fr-FR" baseline="0" dirty="0"/>
              <a:t> </a:t>
            </a:r>
            <a:r>
              <a:rPr lang="fr-FR" dirty="0"/>
              <a:t>Vérification de l’observance,</a:t>
            </a:r>
            <a:r>
              <a:rPr lang="fr-FR" baseline="0" dirty="0"/>
              <a:t> </a:t>
            </a:r>
            <a:r>
              <a:rPr lang="fr-FR" dirty="0"/>
              <a:t>Tolérance des chimiothérapies passées. Ce BM est réalisé</a:t>
            </a:r>
            <a:r>
              <a:rPr lang="fr-FR" baseline="0" dirty="0"/>
              <a:t> par l’i</a:t>
            </a:r>
            <a:r>
              <a:rPr lang="fr-FR" sz="1200" dirty="0"/>
              <a:t>nterne en pharmacie dans le service d’hématologie soins intensifs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La CP</a:t>
            </a:r>
            <a:r>
              <a:rPr lang="fr-FR" sz="1200" baseline="0" dirty="0"/>
              <a:t> est réalisée à l’aide de support de travail (feuille de route pharmaceutique, jeux de cartes), par un </a:t>
            </a:r>
            <a:r>
              <a:rPr lang="fr-FR" sz="1200" dirty="0"/>
              <a:t>pharmacien/interne en pharmacie MTI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Jeux </a:t>
            </a:r>
            <a:r>
              <a:rPr lang="fr-FR" dirty="0"/>
              <a:t>de cartes que</a:t>
            </a:r>
            <a:r>
              <a:rPr lang="fr-FR" baseline="0" dirty="0"/>
              <a:t> je vais aborder à la diapo suivante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4B4D3-09FE-4EE0-B228-ABF9B4C7EE8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34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faut imaginer une carte recto/verso</a:t>
            </a:r>
            <a:r>
              <a:rPr lang="fr-FR" baseline="0" dirty="0"/>
              <a:t> avec le recto la question et le verso la réponse didactique et simplifiée.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4B4D3-09FE-4EE0-B228-ABF9B4C7EE8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29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Une autoévaluation avant/après la consultation pharmaceutique à l’aide d’échelles visuelles analogiques est réalisé afin de connaitre l’anxiété et la connaissances des patients</a:t>
            </a:r>
            <a:r>
              <a:rPr lang="fr-FR" sz="1200" baseline="0" dirty="0"/>
              <a:t> sur les CAR-T </a:t>
            </a:r>
            <a:r>
              <a:rPr lang="fr-FR" sz="1200" baseline="0" dirty="0" err="1"/>
              <a:t>cells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4B4D3-09FE-4EE0-B228-ABF9B4C7EE8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599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91 patients</a:t>
            </a:r>
            <a:r>
              <a:rPr lang="fr-FR" baseline="0" dirty="0"/>
              <a:t> inclus qui ont commencé le PSP mais seulement 86 en entier </a:t>
            </a:r>
          </a:p>
          <a:p>
            <a:r>
              <a:rPr lang="fr-FR" baseline="0" dirty="0"/>
              <a:t>3 = programmé mais au vu de l’état n’ont pas pu venir. Pharmacie en dernière programmation, journée lourde pour eux. Remodifiée par la suite. EP jour différent des neurologues, CAR-T et réa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4B4D3-09FE-4EE0-B228-ABF9B4C7EE8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358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4B4D3-09FE-4EE0-B228-ABF9B4C7EE8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632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Plus récemment, la modification de la circulaire frontière régissant les HJ permet</a:t>
            </a:r>
            <a:r>
              <a:rPr lang="fr-FR" baseline="0" dirty="0"/>
              <a:t> de valoriser ces CP. En effet, i</a:t>
            </a:r>
            <a:r>
              <a:rPr lang="fr-FR" dirty="0"/>
              <a:t>l faut</a:t>
            </a:r>
            <a:r>
              <a:rPr lang="fr-FR" baseline="0" dirty="0"/>
              <a:t> combiner</a:t>
            </a:r>
            <a:r>
              <a:rPr lang="fr-FR" dirty="0"/>
              <a:t> 4 consultations médicale et/ou paramédicale pour déclencher la facturation d’une journée HJ (710E) par patient et 352E si 1/2J</a:t>
            </a:r>
          </a:p>
          <a:p>
            <a:r>
              <a:rPr lang="fr-FR" dirty="0"/>
              <a:t>De</a:t>
            </a:r>
            <a:r>
              <a:rPr lang="fr-FR" baseline="0" dirty="0"/>
              <a:t> nombreux centres </a:t>
            </a:r>
            <a:r>
              <a:rPr lang="fr-FR" dirty="0"/>
              <a:t>nous sollicite</a:t>
            </a:r>
            <a:r>
              <a:rPr lang="fr-FR" baseline="0" dirty="0"/>
              <a:t> pour partager notre expériences (cartes, facturation HJ). </a:t>
            </a:r>
          </a:p>
          <a:p>
            <a:r>
              <a:rPr lang="fr-FR" baseline="0" dirty="0"/>
              <a:t>Pour finir, nous essayons </a:t>
            </a:r>
            <a:r>
              <a:rPr lang="fr-FR" baseline="0"/>
              <a:t>de renforcer </a:t>
            </a:r>
            <a:r>
              <a:rPr lang="fr-FR" baseline="0" dirty="0"/>
              <a:t>le lien ville-hôpital avec le pharmacien et le médecin de ville notamment pour les sensibiliser sur les médicaments à ne pas associer aux CAR-T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4B4D3-09FE-4EE0-B228-ABF9B4C7EE8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93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B5E0-FAB2-4599-ADFB-6A5F19CC84E6}" type="datetime1">
              <a:rPr lang="fr-FR" smtClean="0"/>
              <a:t>08/09/2021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17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A510-B090-4057-BE8C-2B3C17A58275}" type="datetime1">
              <a:rPr lang="fr-FR" smtClean="0"/>
              <a:t>08/09/2021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83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0344-0D85-4123-AB7B-A4BF1CA31F2F}" type="datetime1">
              <a:rPr lang="fr-FR" smtClean="0"/>
              <a:t>08/09/2021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25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D9D0-183E-4653-A5DA-E318C08087DB}" type="datetime1">
              <a:rPr lang="fr-FR" smtClean="0"/>
              <a:t>08/09/2021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62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F88E-E559-4557-8E8A-38B5D460C809}" type="datetime1">
              <a:rPr lang="fr-FR" smtClean="0"/>
              <a:t>08/09/2021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25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176D-4BDE-4AB2-9FCC-4BFEA5D51111}" type="datetime1">
              <a:rPr lang="fr-FR" smtClean="0"/>
              <a:t>08/09/2021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25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30BE-1D5F-4326-B04A-6E12EB1ABA68}" type="datetime1">
              <a:rPr lang="fr-FR" smtClean="0"/>
              <a:t>08/09/2021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29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564-8877-4701-AD44-471CA46AEAEE}" type="datetime1">
              <a:rPr lang="fr-FR" smtClean="0"/>
              <a:t>08/09/2021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17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2924-7A60-4D0F-891A-4D57EE634445}" type="datetime1">
              <a:rPr lang="fr-FR" smtClean="0"/>
              <a:t>08/09/2021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13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8220A1A-E729-4654-8670-682284F33D87}" type="datetime1">
              <a:rPr lang="fr-FR" smtClean="0"/>
              <a:t>08/09/2021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45C1B6-0651-4763-AE0C-3DC24699B5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97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0947-8B98-44D0-8F64-4AFBC8479DB8}" type="datetime1">
              <a:rPr lang="fr-FR" smtClean="0"/>
              <a:t>08/09/2021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63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0841A4-72F9-4814-908E-1874F2FB17A3}" type="datetime1">
              <a:rPr lang="fr-FR" smtClean="0"/>
              <a:t>08/09/2021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45C1B6-0651-4763-AE0C-3DC24699B5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62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2899" y="1675728"/>
            <a:ext cx="11700639" cy="2649384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chemeClr val="accent1"/>
                </a:solidFill>
                <a:latin typeface="+mn-lt"/>
              </a:rPr>
              <a:t>Place du pharmacien hospitalier dans le parcours de soins personnalisé</a:t>
            </a:r>
            <a:br>
              <a:rPr lang="fr-FR" sz="4800" b="1" dirty="0">
                <a:solidFill>
                  <a:schemeClr val="accent1"/>
                </a:solidFill>
                <a:latin typeface="+mn-lt"/>
              </a:rPr>
            </a:br>
            <a:r>
              <a:rPr lang="fr-FR" sz="4800" b="1" dirty="0">
                <a:solidFill>
                  <a:schemeClr val="accent1"/>
                </a:solidFill>
                <a:latin typeface="+mn-lt"/>
              </a:rPr>
              <a:t> des patients traités par CAR-T </a:t>
            </a:r>
            <a:r>
              <a:rPr lang="fr-FR" sz="4800" b="1" dirty="0" err="1">
                <a:solidFill>
                  <a:schemeClr val="accent1"/>
                </a:solidFill>
                <a:latin typeface="+mn-lt"/>
              </a:rPr>
              <a:t>cells</a:t>
            </a:r>
            <a:endParaRPr lang="fr-FR" sz="4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4705815"/>
            <a:ext cx="10972800" cy="1606085"/>
          </a:xfrm>
        </p:spPr>
        <p:txBody>
          <a:bodyPr>
            <a:normAutofit fontScale="92500" lnSpcReduction="10000"/>
          </a:bodyPr>
          <a:lstStyle/>
          <a:p>
            <a:r>
              <a:rPr lang="fr-FR" u="sng" dirty="0">
                <a:latin typeface="+mn-lt"/>
                <a:cs typeface="Calibri" panose="020F0502020204030204" pitchFamily="34" charset="0"/>
              </a:rPr>
              <a:t>F. DAVERTON</a:t>
            </a:r>
            <a:r>
              <a:rPr lang="fr-FR" dirty="0">
                <a:latin typeface="+mn-lt"/>
                <a:cs typeface="Calibri" panose="020F0502020204030204" pitchFamily="34" charset="0"/>
              </a:rPr>
              <a:t>, G. BAROUX, A. QUINTARD</a:t>
            </a:r>
            <a:endParaRPr lang="fr-FR" baseline="30000" dirty="0">
              <a:latin typeface="+mn-lt"/>
            </a:endParaRPr>
          </a:p>
          <a:p>
            <a:r>
              <a:rPr lang="fr-FR" sz="2000" cap="none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Pôle Pharmacie, Hôpital </a:t>
            </a:r>
            <a:r>
              <a:rPr lang="fr-FR" sz="2000" cap="none" dirty="0" err="1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Saint-Éloi</a:t>
            </a:r>
            <a:r>
              <a:rPr lang="fr-FR" sz="2000" cap="none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, CHU de Montpellier</a:t>
            </a:r>
          </a:p>
          <a:p>
            <a:r>
              <a:rPr lang="fr-FR" sz="2000" cap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Journées ADPHSO-LAROPHA, Palais des congrès, Gruissan </a:t>
            </a:r>
          </a:p>
          <a:p>
            <a:r>
              <a:rPr lang="fr-FR" sz="2000" cap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Jeudi 9 septembre 2021</a:t>
            </a:r>
            <a:endParaRPr lang="fr-FR" sz="2000" cap="none" dirty="0">
              <a:solidFill>
                <a:schemeClr val="bg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681" y="0"/>
            <a:ext cx="1632858" cy="1632858"/>
          </a:xfrm>
          <a:prstGeom prst="rect">
            <a:avLst/>
          </a:prstGeom>
        </p:spPr>
      </p:pic>
      <p:pic>
        <p:nvPicPr>
          <p:cNvPr id="5" name="Picture 11" descr="ADPHSO » Accue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23" y="106710"/>
            <a:ext cx="1313998" cy="15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ntranet.chu-montpellier.priv/hopital/PublishingImages/Pages/Communication---Logo-et-charte-graphique/LOGO_PHARMAC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98670"/>
            <a:ext cx="2170470" cy="155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530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+mn-lt"/>
              </a:rPr>
              <a:t>CONCLUSION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97280" y="1882414"/>
            <a:ext cx="9215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dirty="0"/>
              <a:t>La réalisation de ces CP a permis 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FR" sz="2400" b="1" dirty="0"/>
              <a:t>L’optimisation</a:t>
            </a:r>
            <a:r>
              <a:rPr lang="fr-FR" sz="2400" dirty="0"/>
              <a:t> de la prise en charge des patients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FR" sz="2400" dirty="0"/>
              <a:t>L’amélioration de leurs </a:t>
            </a:r>
            <a:r>
              <a:rPr lang="fr-FR" sz="2400" b="1" dirty="0"/>
              <a:t>connaissances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FR" sz="2400" dirty="0"/>
              <a:t>Positionner les patients en tant </a:t>
            </a:r>
            <a:r>
              <a:rPr lang="fr-FR" sz="2400" b="1" dirty="0"/>
              <a:t>qu’acteurs de leur prise en charge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7280" y="3650768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b="1" dirty="0"/>
              <a:t>Modification de la circulaire frontière </a:t>
            </a:r>
            <a:r>
              <a:rPr lang="fr-FR" sz="2400" dirty="0"/>
              <a:t>régissant les hospitalisations de jour (HJ) en mars 2020 </a:t>
            </a:r>
            <a:r>
              <a:rPr lang="fr-FR" sz="2400" dirty="0">
                <a:sym typeface="Wingdings" panose="05000000000000000000" pitchFamily="2" charset="2"/>
              </a:rPr>
              <a:t></a:t>
            </a:r>
            <a:r>
              <a:rPr lang="fr-FR" sz="2400" dirty="0"/>
              <a:t> </a:t>
            </a:r>
            <a:r>
              <a:rPr lang="fr-FR" sz="2400" b="1" dirty="0"/>
              <a:t>valorisation de ces CP </a:t>
            </a:r>
            <a:r>
              <a:rPr lang="fr-FR" sz="2400" dirty="0"/>
              <a:t>et déclenchement de la </a:t>
            </a:r>
            <a:r>
              <a:rPr lang="fr-FR" sz="2400" b="1" dirty="0"/>
              <a:t>facturation d’une journée d’HJ complète</a:t>
            </a:r>
          </a:p>
        </p:txBody>
      </p:sp>
      <p:pic>
        <p:nvPicPr>
          <p:cNvPr id="6" name="Picture 20" descr="Suggestion - Free communications icons">
            <a:extLst>
              <a:ext uri="{FF2B5EF4-FFF2-40B4-BE49-F238E27FC236}">
                <a16:creationId xmlns:a16="http://schemas.microsoft.com/office/drawing/2014/main" id="{5BA570CC-AE55-814E-B9C9-5D2E8D1E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2157250"/>
            <a:ext cx="983450" cy="9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430094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Actuellement, le CHU de Montpellier est le </a:t>
            </a:r>
            <a:r>
              <a:rPr lang="fr-FR" sz="2400" b="1" dirty="0"/>
              <a:t>seul centre </a:t>
            </a:r>
            <a:r>
              <a:rPr lang="fr-FR" sz="2400" dirty="0"/>
              <a:t>en France à réaliser ces entretiens pharmaceutiques dédiés aux patients CAR-T </a:t>
            </a:r>
            <a:r>
              <a:rPr lang="fr-FR" sz="2400" dirty="0" err="1"/>
              <a:t>cells</a:t>
            </a:r>
            <a:endParaRPr lang="fr-FR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13653" t="11891" r="14519" b="12703"/>
          <a:stretch/>
        </p:blipFill>
        <p:spPr>
          <a:xfrm>
            <a:off x="90141" y="3715380"/>
            <a:ext cx="1007139" cy="1043895"/>
          </a:xfrm>
          <a:prstGeom prst="ellipse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99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3803" y="419548"/>
            <a:ext cx="11580786" cy="1327332"/>
          </a:xfrm>
        </p:spPr>
        <p:txBody>
          <a:bodyPr>
            <a:no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  <a:latin typeface="+mn-lt"/>
              </a:rPr>
              <a:t>Remerciements au « groupe CAR-T » du CHU de Montpellier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3803" y="1860679"/>
            <a:ext cx="5173843" cy="4432152"/>
          </a:xfrm>
        </p:spPr>
        <p:txBody>
          <a:bodyPr numCol="1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</a:rPr>
              <a:t> Département Hématologie adulte et pédiatrique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chemeClr val="tx1"/>
                </a:solidFill>
              </a:rPr>
              <a:t>Pr Cartron, Dr Fegueux, Dr Tchernonog, Dr Kanouni, Dr </a:t>
            </a:r>
            <a:r>
              <a:rPr lang="fr-FR" sz="2400" dirty="0" err="1">
                <a:solidFill>
                  <a:schemeClr val="tx1"/>
                </a:solidFill>
              </a:rPr>
              <a:t>Tudesq</a:t>
            </a:r>
            <a:r>
              <a:rPr lang="fr-FR" sz="2400" dirty="0">
                <a:solidFill>
                  <a:schemeClr val="tx1"/>
                </a:solidFill>
              </a:rPr>
              <a:t>, Dr </a:t>
            </a:r>
            <a:r>
              <a:rPr lang="fr-FR" sz="2400" dirty="0" err="1">
                <a:solidFill>
                  <a:schemeClr val="tx1"/>
                </a:solidFill>
              </a:rPr>
              <a:t>Herbaux</a:t>
            </a:r>
            <a:r>
              <a:rPr lang="fr-FR" sz="2400" dirty="0">
                <a:solidFill>
                  <a:schemeClr val="tx1"/>
                </a:solidFill>
              </a:rPr>
              <a:t>, Pr </a:t>
            </a:r>
            <a:r>
              <a:rPr lang="fr-FR" sz="2400" dirty="0" err="1">
                <a:solidFill>
                  <a:schemeClr val="tx1"/>
                </a:solidFill>
              </a:rPr>
              <a:t>Sirvent</a:t>
            </a:r>
            <a:r>
              <a:rPr lang="fr-FR" sz="2400" dirty="0">
                <a:solidFill>
                  <a:schemeClr val="tx1"/>
                </a:solidFill>
              </a:rPr>
              <a:t>, Dr </a:t>
            </a:r>
            <a:r>
              <a:rPr lang="fr-FR" sz="2400" dirty="0" err="1">
                <a:solidFill>
                  <a:schemeClr val="tx1"/>
                </a:solidFill>
              </a:rPr>
              <a:t>Haouy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chemeClr val="tx1"/>
                </a:solidFill>
              </a:rPr>
              <a:t>Valérie et Damien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</a:rPr>
              <a:t>Pharmacie Saint-Eloi		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chemeClr val="tx1"/>
                </a:solidFill>
              </a:rPr>
              <a:t>Dr </a:t>
            </a:r>
            <a:r>
              <a:rPr lang="fr-FR" sz="2400" dirty="0" err="1">
                <a:solidFill>
                  <a:schemeClr val="tx1"/>
                </a:solidFill>
              </a:rPr>
              <a:t>Quintard</a:t>
            </a:r>
            <a:r>
              <a:rPr lang="fr-FR" sz="2400" dirty="0">
                <a:solidFill>
                  <a:schemeClr val="tx1"/>
                </a:solidFill>
              </a:rPr>
              <a:t>, Dr </a:t>
            </a:r>
            <a:r>
              <a:rPr lang="fr-FR" sz="2400" dirty="0" err="1">
                <a:solidFill>
                  <a:schemeClr val="tx1"/>
                </a:solidFill>
              </a:rPr>
              <a:t>Roch-Torreilles</a:t>
            </a:r>
            <a:r>
              <a:rPr lang="fr-FR" sz="2400" dirty="0">
                <a:solidFill>
                  <a:schemeClr val="tx1"/>
                </a:solidFill>
              </a:rPr>
              <a:t>, Dr Baroux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</a:rPr>
              <a:t>Unité de Thérapie Cellulaire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chemeClr val="tx1"/>
                </a:solidFill>
              </a:rPr>
              <a:t>Pr De Vos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D51C-A58A-4875-B1F4-778E24D64851}" type="slidenum">
              <a:rPr lang="fr-FR" smtClean="0"/>
              <a:t>11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300440" y="1850315"/>
            <a:ext cx="579414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2400" b="1" dirty="0"/>
              <a:t>Réanimation médicale</a:t>
            </a:r>
          </a:p>
          <a:p>
            <a:pPr algn="just" defTabSz="9144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fr-FR" sz="2400" dirty="0"/>
              <a:t>Dr Platon, Pr </a:t>
            </a:r>
            <a:r>
              <a:rPr lang="fr-FR" sz="2400" dirty="0" err="1"/>
              <a:t>Klouche</a:t>
            </a:r>
            <a:r>
              <a:rPr lang="fr-FR" sz="2400" dirty="0"/>
              <a:t>, Dr De Jong</a:t>
            </a:r>
          </a:p>
          <a:p>
            <a:pPr marL="342900" indent="-342900" algn="just" defTabSz="9144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2400" b="1" dirty="0"/>
              <a:t>Département de Neurologie</a:t>
            </a:r>
          </a:p>
          <a:p>
            <a:pPr algn="just" defTabSz="9144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fr-FR" sz="2400" dirty="0"/>
              <a:t>Dr </a:t>
            </a:r>
            <a:r>
              <a:rPr lang="fr-FR" sz="2400" dirty="0" err="1"/>
              <a:t>Ayrignac</a:t>
            </a:r>
            <a:endParaRPr lang="fr-FR" sz="2400" dirty="0"/>
          </a:p>
          <a:p>
            <a:pPr algn="just" defTabSz="914400">
              <a:spcBef>
                <a:spcPts val="1200"/>
              </a:spcBef>
              <a:spcAft>
                <a:spcPts val="200"/>
              </a:spcAft>
              <a:buSzPct val="100000"/>
            </a:pPr>
            <a:endParaRPr lang="fr-FR" sz="2400" b="1" dirty="0"/>
          </a:p>
          <a:p>
            <a:pPr algn="just" defTabSz="9144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fr-FR" sz="2400" b="1" dirty="0"/>
              <a:t>Et merci à nos internes (et ex-internes) : </a:t>
            </a:r>
          </a:p>
          <a:p>
            <a:pPr algn="just" defTabSz="9144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fr-FR" sz="2400" dirty="0"/>
              <a:t>Romain, Loriane, Geoffroy, Gaëlle, Florie …</a:t>
            </a:r>
          </a:p>
        </p:txBody>
      </p:sp>
    </p:spTree>
    <p:extLst>
      <p:ext uri="{BB962C8B-B14F-4D97-AF65-F5344CB8AC3E}">
        <p14:creationId xmlns:p14="http://schemas.microsoft.com/office/powerpoint/2010/main" val="8556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2028" y="1775012"/>
            <a:ext cx="9973651" cy="255010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chemeClr val="accent1"/>
                </a:solidFill>
                <a:latin typeface="+mn-lt"/>
              </a:rPr>
              <a:t>Merci de votre attention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59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13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119" t="10229" r="4951" b="52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9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+mn-lt"/>
              </a:rPr>
              <a:t>INTRODUCTION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2301322"/>
            <a:ext cx="59228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200" dirty="0"/>
              <a:t> </a:t>
            </a:r>
            <a:r>
              <a:rPr lang="fr-FR" sz="2200" b="1" dirty="0"/>
              <a:t>CAR-T </a:t>
            </a:r>
            <a:r>
              <a:rPr lang="fr-FR" sz="2200" b="1" dirty="0" err="1"/>
              <a:t>cells</a:t>
            </a:r>
            <a:r>
              <a:rPr lang="fr-FR" sz="2200" b="1" dirty="0"/>
              <a:t> </a:t>
            </a:r>
            <a:r>
              <a:rPr lang="fr-FR" sz="2200" dirty="0"/>
              <a:t>: </a:t>
            </a:r>
            <a:r>
              <a:rPr lang="fr-FR" sz="2200" b="1" dirty="0" err="1"/>
              <a:t>C</a:t>
            </a:r>
            <a:r>
              <a:rPr lang="fr-FR" sz="2200" dirty="0" err="1"/>
              <a:t>himeric</a:t>
            </a:r>
            <a:r>
              <a:rPr lang="fr-FR" sz="2200" dirty="0"/>
              <a:t> </a:t>
            </a:r>
            <a:r>
              <a:rPr lang="fr-FR" sz="2200" b="1" dirty="0" err="1"/>
              <a:t>A</a:t>
            </a:r>
            <a:r>
              <a:rPr lang="fr-FR" sz="2200" dirty="0" err="1"/>
              <a:t>ntigen</a:t>
            </a:r>
            <a:r>
              <a:rPr lang="fr-FR" sz="2200" dirty="0"/>
              <a:t> </a:t>
            </a:r>
            <a:r>
              <a:rPr lang="fr-FR" sz="2200" b="1" dirty="0" err="1"/>
              <a:t>R</a:t>
            </a:r>
            <a:r>
              <a:rPr lang="fr-FR" sz="2200" dirty="0" err="1"/>
              <a:t>eceptor</a:t>
            </a:r>
            <a:r>
              <a:rPr lang="fr-FR" sz="2200" dirty="0"/>
              <a:t>-</a:t>
            </a:r>
            <a:r>
              <a:rPr lang="fr-FR" sz="2200" b="1" dirty="0"/>
              <a:t>T</a:t>
            </a:r>
            <a:r>
              <a:rPr lang="fr-FR" sz="2200" dirty="0"/>
              <a:t> </a:t>
            </a:r>
            <a:r>
              <a:rPr lang="fr-FR" sz="2200" dirty="0" err="1"/>
              <a:t>cells</a:t>
            </a:r>
            <a:endParaRPr lang="fr-FR" sz="2200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sz="2200" dirty="0"/>
              <a:t>Lymphocytes T associés à l’expression d’un récepteur chimérique pour un antigène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sz="2200" dirty="0"/>
              <a:t>Médicament de Thérapie Innovante (MTI)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sz="2200" dirty="0"/>
              <a:t>Autologue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6293369" y="1011981"/>
            <a:ext cx="5800669" cy="5061707"/>
            <a:chOff x="182419" y="208008"/>
            <a:chExt cx="6273879" cy="478387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19" y="208008"/>
              <a:ext cx="5873087" cy="4698469"/>
            </a:xfrm>
            <a:prstGeom prst="rect">
              <a:avLst/>
            </a:prstGeom>
          </p:spPr>
        </p:pic>
        <p:sp>
          <p:nvSpPr>
            <p:cNvPr id="7" name="ZoneTexte 2"/>
            <p:cNvSpPr txBox="1"/>
            <p:nvPr/>
          </p:nvSpPr>
          <p:spPr>
            <a:xfrm>
              <a:off x="328991" y="742673"/>
              <a:ext cx="1550670" cy="40727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Leucaphérèse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854898" y="517652"/>
              <a:ext cx="2601400" cy="53301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Fabrication du CAR par le laboratoire pharmaceutique</a:t>
              </a:r>
              <a:endParaRPr lang="fr-F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161876" y="3191805"/>
              <a:ext cx="1733812" cy="4503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Expansion cellulaire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242912" y="3962875"/>
              <a:ext cx="1390835" cy="77278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Injection au patient (même patient)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82419" y="1993800"/>
              <a:ext cx="2015490" cy="69812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Reconnaissance et destruction des cellules malignes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ZoneTexte 16"/>
            <p:cNvSpPr txBox="1"/>
            <p:nvPr/>
          </p:nvSpPr>
          <p:spPr>
            <a:xfrm>
              <a:off x="2681247" y="1033798"/>
              <a:ext cx="952500" cy="63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100" b="1" kern="1200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PTC - Produit de thérapie cellulaire</a:t>
              </a:r>
              <a:endParaRPr lang="fr-FR" sz="1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ZoneTexte 17"/>
            <p:cNvSpPr txBox="1"/>
            <p:nvPr/>
          </p:nvSpPr>
          <p:spPr>
            <a:xfrm>
              <a:off x="3633747" y="4354721"/>
              <a:ext cx="1134584" cy="63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100" b="1" kern="1200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MTI – Médicament de Thérapie Innovante</a:t>
              </a:r>
              <a:endParaRPr lang="fr-FR" sz="1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1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+mn-lt"/>
              </a:rPr>
              <a:t>OBJECTIF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687444"/>
            <a:ext cx="10058400" cy="3181650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solidFill>
                  <a:schemeClr val="tx1"/>
                </a:solidFill>
              </a:rPr>
              <a:t>Décrire la </a:t>
            </a:r>
            <a:r>
              <a:rPr lang="fr-FR" sz="2400" b="1" dirty="0">
                <a:solidFill>
                  <a:schemeClr val="tx1"/>
                </a:solidFill>
              </a:rPr>
              <a:t>place</a:t>
            </a:r>
            <a:r>
              <a:rPr lang="fr-FR" sz="2400" dirty="0">
                <a:solidFill>
                  <a:schemeClr val="tx1"/>
                </a:solidFill>
              </a:rPr>
              <a:t> et le </a:t>
            </a:r>
            <a:r>
              <a:rPr lang="fr-FR" sz="2400" b="1" dirty="0">
                <a:solidFill>
                  <a:schemeClr val="tx1"/>
                </a:solidFill>
              </a:rPr>
              <a:t>rôle</a:t>
            </a:r>
            <a:r>
              <a:rPr lang="fr-FR" sz="2400" dirty="0">
                <a:solidFill>
                  <a:schemeClr val="tx1"/>
                </a:solidFill>
              </a:rPr>
              <a:t> du pharmacien hospitalier dans le parcours de soins du patient « CAR-T </a:t>
            </a:r>
            <a:r>
              <a:rPr lang="fr-FR" sz="2400" dirty="0" err="1">
                <a:solidFill>
                  <a:schemeClr val="tx1"/>
                </a:solidFill>
              </a:rPr>
              <a:t>cells</a:t>
            </a:r>
            <a:r>
              <a:rPr lang="fr-FR" sz="2400" dirty="0">
                <a:solidFill>
                  <a:schemeClr val="tx1"/>
                </a:solidFill>
              </a:rPr>
              <a:t> »</a:t>
            </a:r>
          </a:p>
          <a:p>
            <a:pPr algn="just"/>
            <a:endParaRPr lang="fr-FR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3</a:t>
            </a:fld>
            <a:endParaRPr lang="fr-FR"/>
          </a:p>
        </p:txBody>
      </p:sp>
      <p:pic>
        <p:nvPicPr>
          <p:cNvPr id="1026" name="Picture 2" descr="https://cdn0.iconfinder.com/data/icons/business-butterscotch-vol-2/512/Target_Goals-5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8559" r="8060" b="10225"/>
          <a:stretch/>
        </p:blipFill>
        <p:spPr bwMode="auto">
          <a:xfrm>
            <a:off x="5382201" y="3565887"/>
            <a:ext cx="1488558" cy="14247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94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+mn-lt"/>
              </a:rPr>
              <a:t>MATÉRIELS ET MÉTHODES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961624"/>
            <a:ext cx="10509782" cy="397511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29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7701" y="1174360"/>
            <a:ext cx="99151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dirty="0"/>
              <a:t>Parcours de soins </a:t>
            </a:r>
            <a:r>
              <a:rPr lang="fr-FR" sz="2400" b="1" dirty="0"/>
              <a:t>complexe, pluridisciplinaire </a:t>
            </a:r>
            <a:r>
              <a:rPr lang="fr-FR" sz="2400" dirty="0"/>
              <a:t>et </a:t>
            </a:r>
            <a:r>
              <a:rPr lang="fr-FR" sz="2400" b="1" dirty="0"/>
              <a:t>spécifique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b="1" dirty="0"/>
              <a:t>Equipe pharmaceutique (EP) </a:t>
            </a:r>
            <a:r>
              <a:rPr lang="fr-FR" sz="2400" dirty="0"/>
              <a:t>rencontrée lors de la journée pré-CAR2 du </a:t>
            </a:r>
            <a:r>
              <a:rPr lang="fr-FR" sz="2400" b="1" dirty="0"/>
              <a:t>PSP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fr-FR" sz="2400" dirty="0"/>
              <a:t>Bilan de médication (BM)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fr-FR" sz="2400" dirty="0"/>
              <a:t>Consultation pharmaceutique (CP)</a:t>
            </a:r>
          </a:p>
          <a:p>
            <a:pPr marL="1714500" lvl="3" indent="-342900" algn="just">
              <a:buFont typeface="Wingdings" panose="05000000000000000000" pitchFamily="2" charset="2"/>
              <a:buChar char="§"/>
            </a:pPr>
            <a:r>
              <a:rPr lang="fr-FR" sz="2400" b="1" dirty="0"/>
              <a:t>Jeux de cartes pédagogiques, spécifiques</a:t>
            </a:r>
            <a:r>
              <a:rPr lang="fr-FR" sz="2400" dirty="0"/>
              <a:t> selon </a:t>
            </a:r>
            <a:r>
              <a:rPr lang="fr-FR" sz="2400" b="1" dirty="0"/>
              <a:t>l’indication</a:t>
            </a:r>
            <a:r>
              <a:rPr lang="fr-FR" sz="2400" dirty="0"/>
              <a:t> et le </a:t>
            </a:r>
            <a:r>
              <a:rPr lang="fr-FR" sz="2400" b="1" dirty="0"/>
              <a:t>CAR-T</a:t>
            </a:r>
            <a:r>
              <a:rPr lang="fr-FR" sz="2400" dirty="0"/>
              <a:t> créés par l’EP pour aborder les questions/réponses que peuvent se poser les patients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05" t="5712" r="8522" b="8922"/>
          <a:stretch/>
        </p:blipFill>
        <p:spPr>
          <a:xfrm>
            <a:off x="8987882" y="4304371"/>
            <a:ext cx="1873405" cy="19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405" t="10343" r="6166" b="20286"/>
          <a:stretch/>
        </p:blipFill>
        <p:spPr>
          <a:xfrm>
            <a:off x="182880" y="468629"/>
            <a:ext cx="11641653" cy="5520691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47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7700" y="630664"/>
            <a:ext cx="1136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FR" sz="2400" b="1" dirty="0"/>
              <a:t>Connaissances des patients sur les CAR-T </a:t>
            </a:r>
            <a:r>
              <a:rPr lang="fr-FR" sz="2400" b="1" dirty="0" err="1"/>
              <a:t>cells</a:t>
            </a:r>
            <a:r>
              <a:rPr lang="fr-FR" sz="2400" b="1" dirty="0"/>
              <a:t> et anxiété </a:t>
            </a:r>
            <a:r>
              <a:rPr lang="fr-FR" sz="2400" dirty="0"/>
              <a:t>: Autoévaluation avant/après la consultation pharmaceutique à l’aide d’échelles visuelles analogiques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6476" t="16093" r="21524" b="7902"/>
          <a:stretch/>
        </p:blipFill>
        <p:spPr>
          <a:xfrm>
            <a:off x="3492864" y="1661532"/>
            <a:ext cx="5676172" cy="43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4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+mn-lt"/>
              </a:rPr>
              <a:t>RÉSULTATS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61957" y="1811303"/>
            <a:ext cx="9929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b="1" dirty="0"/>
              <a:t>Etude prospective </a:t>
            </a:r>
            <a:r>
              <a:rPr lang="fr-FR" sz="2400" dirty="0"/>
              <a:t>réalisée de </a:t>
            </a:r>
            <a:r>
              <a:rPr lang="fr-FR" sz="2400" b="1" dirty="0"/>
              <a:t>mars 2019 à avril 2021 </a:t>
            </a:r>
            <a:r>
              <a:rPr lang="fr-FR" sz="2400" dirty="0"/>
              <a:t>par l’EP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b="1" dirty="0"/>
              <a:t>91 patients inclus </a:t>
            </a:r>
            <a:r>
              <a:rPr lang="fr-FR" sz="2400" dirty="0"/>
              <a:t>dans le </a:t>
            </a:r>
            <a:r>
              <a:rPr lang="fr-FR" sz="2400" b="1" dirty="0"/>
              <a:t>PSP </a:t>
            </a:r>
            <a:r>
              <a:rPr lang="fr-FR" sz="2400" dirty="0"/>
              <a:t>dont </a:t>
            </a:r>
            <a:r>
              <a:rPr lang="fr-FR" sz="2400" b="1" dirty="0"/>
              <a:t>86 patients </a:t>
            </a:r>
            <a:r>
              <a:rPr lang="fr-FR" sz="2400" dirty="0"/>
              <a:t>(94,5%) ont participé à un entretien pharmaceutique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FR" sz="2400" dirty="0"/>
              <a:t>10 patients dans le cadre d’un essai clinique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FR" sz="2400" dirty="0"/>
              <a:t>76 patients dans le cadre d’un traitement commercial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34" y="3824237"/>
            <a:ext cx="9929046" cy="2487663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1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06502" y="1553930"/>
            <a:ext cx="1084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/>
              <a:t>En moyenne, </a:t>
            </a:r>
            <a:r>
              <a:rPr lang="fr-FR" sz="2400" b="1" dirty="0"/>
              <a:t>gain de 1,2 point pour les connaissances associé </a:t>
            </a:r>
            <a:r>
              <a:rPr lang="fr-FR" sz="2400" dirty="0"/>
              <a:t>à une </a:t>
            </a:r>
            <a:r>
              <a:rPr lang="fr-FR" sz="2400" b="1" dirty="0"/>
              <a:t>baisse </a:t>
            </a:r>
            <a:r>
              <a:rPr lang="fr-FR" sz="2400" dirty="0"/>
              <a:t>de</a:t>
            </a:r>
            <a:r>
              <a:rPr lang="fr-FR" sz="2400" b="1" dirty="0"/>
              <a:t> l’anxiété d’1 point </a:t>
            </a:r>
            <a:r>
              <a:rPr lang="fr-FR" sz="2400" dirty="0"/>
              <a:t>après CP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6E6225-B00C-6249-B8E0-FD2DED2A6B90}"/>
              </a:ext>
            </a:extLst>
          </p:cNvPr>
          <p:cNvSpPr txBox="1"/>
          <p:nvPr/>
        </p:nvSpPr>
        <p:spPr>
          <a:xfrm>
            <a:off x="1394727" y="3590903"/>
            <a:ext cx="8732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b="1" dirty="0"/>
              <a:t>D’échanger</a:t>
            </a:r>
            <a:r>
              <a:rPr lang="fr-FR" sz="2400" dirty="0"/>
              <a:t> avec les patients/personnes de confiance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dirty="0"/>
              <a:t>De </a:t>
            </a:r>
            <a:r>
              <a:rPr lang="fr-FR" sz="2400" b="1" dirty="0"/>
              <a:t>reformuler</a:t>
            </a:r>
            <a:r>
              <a:rPr lang="fr-FR" sz="2400" dirty="0"/>
              <a:t> les </a:t>
            </a:r>
            <a:r>
              <a:rPr lang="fr-FR" sz="2400" b="1" dirty="0"/>
              <a:t>informations</a:t>
            </a:r>
            <a:r>
              <a:rPr lang="fr-FR" sz="2400" dirty="0"/>
              <a:t> qui leur ont déjà été transmises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dirty="0"/>
              <a:t>De </a:t>
            </a:r>
            <a:r>
              <a:rPr lang="fr-FR" sz="2400" b="1" dirty="0"/>
              <a:t>répondre à leurs attentes/besoins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dirty="0"/>
              <a:t>Donner des </a:t>
            </a:r>
            <a:r>
              <a:rPr lang="fr-FR" sz="2400" b="1" dirty="0"/>
              <a:t>éléments de réponses simples</a:t>
            </a: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5001" t="4393" r="8552" b="7433"/>
          <a:stretch/>
        </p:blipFill>
        <p:spPr>
          <a:xfrm>
            <a:off x="10256590" y="4438184"/>
            <a:ext cx="1584129" cy="1573279"/>
          </a:xfrm>
          <a:prstGeom prst="ellipse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C1B6-0651-4763-AE0C-3DC24699B523}" type="slidenum">
              <a:rPr lang="fr-FR" smtClean="0"/>
              <a:t>9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06502" y="2987915"/>
            <a:ext cx="7381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/>
              <a:t>Ces consultations pharmaceutiques permettent :</a:t>
            </a:r>
          </a:p>
        </p:txBody>
      </p:sp>
    </p:spTree>
    <p:extLst>
      <p:ext uri="{BB962C8B-B14F-4D97-AF65-F5344CB8AC3E}">
        <p14:creationId xmlns:p14="http://schemas.microsoft.com/office/powerpoint/2010/main" val="167815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theme/theme1.xml><?xml version="1.0" encoding="utf-8"?>
<a:theme xmlns:a="http://schemas.openxmlformats.org/drawingml/2006/main" name="Rétrospectiv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517</TotalTime>
  <Words>1250</Words>
  <Application>Microsoft Macintosh PowerPoint</Application>
  <PresentationFormat>Grand écran</PresentationFormat>
  <Paragraphs>102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Times New Roman</vt:lpstr>
      <vt:lpstr>Wingdings</vt:lpstr>
      <vt:lpstr>Rétrospective</vt:lpstr>
      <vt:lpstr>Place du pharmacien hospitalier dans le parcours de soins personnalisé  des patients traités par CAR-T cells</vt:lpstr>
      <vt:lpstr>INTRODUCTION</vt:lpstr>
      <vt:lpstr>OBJECTIF</vt:lpstr>
      <vt:lpstr>MATÉRIELS ET MÉTHODES</vt:lpstr>
      <vt:lpstr>Présentation PowerPoint</vt:lpstr>
      <vt:lpstr>Présentation PowerPoint</vt:lpstr>
      <vt:lpstr>Présentation PowerPoint</vt:lpstr>
      <vt:lpstr>RÉSULTATS</vt:lpstr>
      <vt:lpstr>Présentation PowerPoint</vt:lpstr>
      <vt:lpstr>CONCLUSION</vt:lpstr>
      <vt:lpstr>Remerciements au « groupe CAR-T » du CHU de Montpellier</vt:lpstr>
      <vt:lpstr>Merci de votre attention</vt:lpstr>
      <vt:lpstr>Présentation PowerPoint</vt:lpstr>
    </vt:vector>
  </TitlesOfParts>
  <Company>CHU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du pharmacien hospitalier dans le parcours de soins personnalisé  des patients traités par CAR-T cells</dc:title>
  <dc:creator>DAVERTON Florie</dc:creator>
  <cp:lastModifiedBy>DAVERTON Florie</cp:lastModifiedBy>
  <cp:revision>58</cp:revision>
  <dcterms:created xsi:type="dcterms:W3CDTF">2021-09-01T10:20:37Z</dcterms:created>
  <dcterms:modified xsi:type="dcterms:W3CDTF">2021-09-08T16:14:34Z</dcterms:modified>
</cp:coreProperties>
</file>